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6" r:id="rId2"/>
  </p:sldIdLst>
  <p:sldSz cx="7199313" cy="102600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5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311"/>
    <a:srgbClr val="B67325"/>
    <a:srgbClr val="009FE4"/>
    <a:srgbClr val="FFDD00"/>
    <a:srgbClr val="008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484" y="78"/>
      </p:cViewPr>
      <p:guideLst>
        <p:guide orient="horz" pos="1555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F6D4F-1360-4B3E-828B-2E45BF509FD1}" type="datetimeFigureOut">
              <a:rPr lang="cs-CZ" smtClean="0"/>
              <a:t>02.06.2022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1241425"/>
            <a:ext cx="23495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52881-4DC7-4424-A7DB-266E9D8C6AA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49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61051" rtl="0" eaLnBrk="1" latinLnBrk="0" hangingPunct="1">
      <a:defRPr sz="736" kern="1200">
        <a:solidFill>
          <a:schemeClr val="tx1"/>
        </a:solidFill>
        <a:latin typeface="+mn-lt"/>
        <a:ea typeface="+mn-ea"/>
        <a:cs typeface="+mn-cs"/>
      </a:defRPr>
    </a:lvl1pPr>
    <a:lvl2pPr marL="280526" algn="l" defTabSz="561051" rtl="0" eaLnBrk="1" latinLnBrk="0" hangingPunct="1">
      <a:defRPr sz="736" kern="1200">
        <a:solidFill>
          <a:schemeClr val="tx1"/>
        </a:solidFill>
        <a:latin typeface="+mn-lt"/>
        <a:ea typeface="+mn-ea"/>
        <a:cs typeface="+mn-cs"/>
      </a:defRPr>
    </a:lvl2pPr>
    <a:lvl3pPr marL="561051" algn="l" defTabSz="561051" rtl="0" eaLnBrk="1" latinLnBrk="0" hangingPunct="1">
      <a:defRPr sz="736" kern="1200">
        <a:solidFill>
          <a:schemeClr val="tx1"/>
        </a:solidFill>
        <a:latin typeface="+mn-lt"/>
        <a:ea typeface="+mn-ea"/>
        <a:cs typeface="+mn-cs"/>
      </a:defRPr>
    </a:lvl3pPr>
    <a:lvl4pPr marL="841577" algn="l" defTabSz="561051" rtl="0" eaLnBrk="1" latinLnBrk="0" hangingPunct="1">
      <a:defRPr sz="736" kern="1200">
        <a:solidFill>
          <a:schemeClr val="tx1"/>
        </a:solidFill>
        <a:latin typeface="+mn-lt"/>
        <a:ea typeface="+mn-ea"/>
        <a:cs typeface="+mn-cs"/>
      </a:defRPr>
    </a:lvl4pPr>
    <a:lvl5pPr marL="1122102" algn="l" defTabSz="561051" rtl="0" eaLnBrk="1" latinLnBrk="0" hangingPunct="1">
      <a:defRPr sz="736" kern="1200">
        <a:solidFill>
          <a:schemeClr val="tx1"/>
        </a:solidFill>
        <a:latin typeface="+mn-lt"/>
        <a:ea typeface="+mn-ea"/>
        <a:cs typeface="+mn-cs"/>
      </a:defRPr>
    </a:lvl5pPr>
    <a:lvl6pPr marL="1402628" algn="l" defTabSz="561051" rtl="0" eaLnBrk="1" latinLnBrk="0" hangingPunct="1">
      <a:defRPr sz="736" kern="1200">
        <a:solidFill>
          <a:schemeClr val="tx1"/>
        </a:solidFill>
        <a:latin typeface="+mn-lt"/>
        <a:ea typeface="+mn-ea"/>
        <a:cs typeface="+mn-cs"/>
      </a:defRPr>
    </a:lvl6pPr>
    <a:lvl7pPr marL="1683153" algn="l" defTabSz="561051" rtl="0" eaLnBrk="1" latinLnBrk="0" hangingPunct="1">
      <a:defRPr sz="736" kern="1200">
        <a:solidFill>
          <a:schemeClr val="tx1"/>
        </a:solidFill>
        <a:latin typeface="+mn-lt"/>
        <a:ea typeface="+mn-ea"/>
        <a:cs typeface="+mn-cs"/>
      </a:defRPr>
    </a:lvl7pPr>
    <a:lvl8pPr marL="1963679" algn="l" defTabSz="561051" rtl="0" eaLnBrk="1" latinLnBrk="0" hangingPunct="1">
      <a:defRPr sz="736" kern="1200">
        <a:solidFill>
          <a:schemeClr val="tx1"/>
        </a:solidFill>
        <a:latin typeface="+mn-lt"/>
        <a:ea typeface="+mn-ea"/>
        <a:cs typeface="+mn-cs"/>
      </a:defRPr>
    </a:lvl8pPr>
    <a:lvl9pPr marL="2244205" algn="l" defTabSz="561051" rtl="0" eaLnBrk="1" latinLnBrk="0" hangingPunct="1">
      <a:defRPr sz="7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679128"/>
            <a:ext cx="6119416" cy="3572005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388883"/>
            <a:ext cx="5399485" cy="247712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6DC-324D-4D42-9424-D5E2D4444E91}" type="datetimeFigureOut">
              <a:rPr lang="cs-CZ" smtClean="0"/>
              <a:t>02.06.2022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870D-839B-4579-81DB-A4617588F7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31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6DC-324D-4D42-9424-D5E2D4444E91}" type="datetimeFigureOut">
              <a:rPr lang="cs-CZ" smtClean="0"/>
              <a:t>02.06.2022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870D-839B-4579-81DB-A4617588F7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6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46251"/>
            <a:ext cx="1552352" cy="869488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46251"/>
            <a:ext cx="4567064" cy="869488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6DC-324D-4D42-9424-D5E2D4444E91}" type="datetimeFigureOut">
              <a:rPr lang="cs-CZ" smtClean="0"/>
              <a:t>02.06.2022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870D-839B-4579-81DB-A4617588F7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20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6DC-324D-4D42-9424-D5E2D4444E91}" type="datetimeFigureOut">
              <a:rPr lang="cs-CZ" smtClean="0"/>
              <a:t>02.06.2022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870D-839B-4579-81DB-A4617588F7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16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557881"/>
            <a:ext cx="6209407" cy="426788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6866137"/>
            <a:ext cx="6209407" cy="224437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6DC-324D-4D42-9424-D5E2D4444E91}" type="datetimeFigureOut">
              <a:rPr lang="cs-CZ" smtClean="0"/>
              <a:t>02.06.2022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870D-839B-4579-81DB-A4617588F7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76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731253"/>
            <a:ext cx="3059708" cy="650988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731253"/>
            <a:ext cx="3059708" cy="650988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6DC-324D-4D42-9424-D5E2D4444E91}" type="datetimeFigureOut">
              <a:rPr lang="cs-CZ" smtClean="0"/>
              <a:t>02.06.2022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870D-839B-4579-81DB-A4617588F7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59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46253"/>
            <a:ext cx="6209407" cy="198312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515129"/>
            <a:ext cx="3045646" cy="1232626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747755"/>
            <a:ext cx="3045646" cy="551238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515129"/>
            <a:ext cx="3060646" cy="1232626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747755"/>
            <a:ext cx="3060646" cy="551238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6DC-324D-4D42-9424-D5E2D4444E91}" type="datetimeFigureOut">
              <a:rPr lang="cs-CZ" smtClean="0"/>
              <a:t>02.06.2022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870D-839B-4579-81DB-A4617588F7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465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6DC-324D-4D42-9424-D5E2D4444E91}" type="datetimeFigureOut">
              <a:rPr lang="cs-CZ" smtClean="0"/>
              <a:t>02.06.2022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870D-839B-4579-81DB-A4617588F7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54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6DC-324D-4D42-9424-D5E2D4444E91}" type="datetimeFigureOut">
              <a:rPr lang="cs-CZ" smtClean="0"/>
              <a:t>02.06.2022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870D-839B-4579-81DB-A4617588F7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231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84001"/>
            <a:ext cx="2321966" cy="2394003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477254"/>
            <a:ext cx="3644652" cy="7291259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078004"/>
            <a:ext cx="2321966" cy="5702383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6DC-324D-4D42-9424-D5E2D4444E91}" type="datetimeFigureOut">
              <a:rPr lang="cs-CZ" smtClean="0"/>
              <a:t>02.06.2022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870D-839B-4579-81DB-A4617588F7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97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84001"/>
            <a:ext cx="2321966" cy="2394003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477254"/>
            <a:ext cx="3644652" cy="7291259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078004"/>
            <a:ext cx="2321966" cy="5702383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6DC-324D-4D42-9424-D5E2D4444E91}" type="datetimeFigureOut">
              <a:rPr lang="cs-CZ" smtClean="0"/>
              <a:t>02.06.2022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870D-839B-4579-81DB-A4617588F7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59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46253"/>
            <a:ext cx="6209407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731253"/>
            <a:ext cx="6209407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9509514"/>
            <a:ext cx="1619845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9B6DC-324D-4D42-9424-D5E2D4444E91}" type="datetimeFigureOut">
              <a:rPr lang="cs-CZ" smtClean="0"/>
              <a:t>02.06.2022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9509514"/>
            <a:ext cx="2429768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9509514"/>
            <a:ext cx="1619845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D870D-839B-4579-81DB-A4617588F7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826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9DC7B-C3E5-4105-A36F-9BFB6BDBD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277055"/>
            <a:ext cx="7199311" cy="74156"/>
          </a:xfrm>
          <a:solidFill>
            <a:srgbClr val="E30311"/>
          </a:solidFill>
        </p:spPr>
        <p:txBody>
          <a:bodyPr anchor="ctr">
            <a:normAutofit fontScale="90000"/>
          </a:bodyPr>
          <a:lstStyle/>
          <a:p>
            <a:pPr algn="l" defTabSz="653070">
              <a:lnSpc>
                <a:spcPct val="100000"/>
              </a:lnSpc>
            </a:pPr>
            <a:r>
              <a:rPr lang="cs-CZ" sz="1507" b="1" dirty="0">
                <a:latin typeface="+mn-lt"/>
              </a:rPr>
              <a:t>      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5A7815-0C48-4585-9297-9FAB869BF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91"/>
            <a:ext cx="7199313" cy="1926855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2D7C846E-8C80-481C-8448-B7FABCFD757C}"/>
              </a:ext>
            </a:extLst>
          </p:cNvPr>
          <p:cNvSpPr txBox="1"/>
          <p:nvPr/>
        </p:nvSpPr>
        <p:spPr>
          <a:xfrm>
            <a:off x="314759" y="9824194"/>
            <a:ext cx="6616170" cy="310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9" dirty="0">
                <a:latin typeface="Arial" panose="020B0604020202020204" pitchFamily="34" charset="0"/>
                <a:cs typeface="Arial" panose="020B0604020202020204" pitchFamily="34" charset="0"/>
              </a:rPr>
              <a:t>Všechny uvedené informace a údaje jsou podložené nejlepším vědomím a znalostmi. Nemohou být základem pro reklamaci. Právo na technické modifikace vyplívající z vývoje výrobku nebo změn ve výrobním procesu je vyhrazeno. Datum publikace 24.02.2022. Tento dokument nahrazuje všechna předchozí vydání.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6A071F1-327A-44D4-8B81-362AF2F9F219}"/>
              </a:ext>
            </a:extLst>
          </p:cNvPr>
          <p:cNvSpPr txBox="1"/>
          <p:nvPr/>
        </p:nvSpPr>
        <p:spPr>
          <a:xfrm>
            <a:off x="314758" y="7199238"/>
            <a:ext cx="936638" cy="215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98" b="1" dirty="0">
                <a:latin typeface="Arial" panose="020B0604020202020204" pitchFamily="34" charset="0"/>
                <a:cs typeface="Arial" panose="020B0604020202020204" pitchFamily="34" charset="0"/>
              </a:rPr>
              <a:t>Technická data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E561778E-3A53-4D06-AD8B-55FC9FC2ACB7}"/>
              </a:ext>
            </a:extLst>
          </p:cNvPr>
          <p:cNvSpPr txBox="1">
            <a:spLocks/>
          </p:cNvSpPr>
          <p:nvPr/>
        </p:nvSpPr>
        <p:spPr>
          <a:xfrm>
            <a:off x="-1" y="1943753"/>
            <a:ext cx="7199313" cy="283065"/>
          </a:xfrm>
          <a:prstGeom prst="rect">
            <a:avLst/>
          </a:prstGeom>
        </p:spPr>
        <p:txBody>
          <a:bodyPr vert="horz" wrap="square" lIns="0" tIns="10134" rIns="0" bIns="0" rtlCol="0" anchor="b">
            <a:spAutoFit/>
          </a:bodyPr>
          <a:lstStyle>
            <a:lvl1pPr algn="ctr" defTabSz="811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260" algn="l">
              <a:lnSpc>
                <a:spcPct val="100000"/>
              </a:lnSpc>
              <a:spcBef>
                <a:spcPts val="80"/>
              </a:spcBef>
            </a:pPr>
            <a:r>
              <a:rPr lang="cs-CZ" sz="1773" b="1" spc="-35" dirty="0">
                <a:solidFill>
                  <a:srgbClr val="E30311"/>
                </a:solidFill>
                <a:latin typeface="+mn-lt"/>
              </a:rPr>
              <a:t>         Ochranná větrací mřížka jednoduchá </a:t>
            </a:r>
            <a:r>
              <a:rPr lang="cs-CZ" sz="1773" b="1" spc="-4" dirty="0">
                <a:solidFill>
                  <a:srgbClr val="E30311"/>
                </a:solidFill>
                <a:latin typeface="+mn-lt"/>
              </a:rPr>
              <a:t>60 mm            </a:t>
            </a:r>
            <a:r>
              <a:rPr lang="cs-CZ" sz="1773" b="1" spc="-4" dirty="0">
                <a:latin typeface="+mn-lt"/>
              </a:rPr>
              <a:t>Technický list</a:t>
            </a:r>
            <a:endParaRPr lang="cs-CZ" sz="1773" b="1" spc="-4" dirty="0">
              <a:solidFill>
                <a:srgbClr val="E30311"/>
              </a:solidFill>
              <a:latin typeface="+mn-lt"/>
            </a:endParaRPr>
          </a:p>
        </p:txBody>
      </p:sp>
      <p:sp>
        <p:nvSpPr>
          <p:cNvPr id="24" name="object 70">
            <a:extLst>
              <a:ext uri="{FF2B5EF4-FFF2-40B4-BE49-F238E27FC236}">
                <a16:creationId xmlns:a16="http://schemas.microsoft.com/office/drawing/2014/main" id="{179E681A-D884-4446-B4DE-590E345410E7}"/>
              </a:ext>
            </a:extLst>
          </p:cNvPr>
          <p:cNvSpPr/>
          <p:nvPr/>
        </p:nvSpPr>
        <p:spPr>
          <a:xfrm>
            <a:off x="6710809" y="1942175"/>
            <a:ext cx="301910" cy="283110"/>
          </a:xfrm>
          <a:custGeom>
            <a:avLst/>
            <a:gdLst/>
            <a:ahLst/>
            <a:cxnLst/>
            <a:rect l="l" t="t" r="r" b="b"/>
            <a:pathLst>
              <a:path w="428625" h="1226820">
                <a:moveTo>
                  <a:pt x="0" y="1226248"/>
                </a:moveTo>
                <a:lnTo>
                  <a:pt x="428498" y="1226248"/>
                </a:lnTo>
                <a:lnTo>
                  <a:pt x="428498" y="0"/>
                </a:lnTo>
                <a:lnTo>
                  <a:pt x="0" y="0"/>
                </a:lnTo>
                <a:lnTo>
                  <a:pt x="0" y="1226248"/>
                </a:lnTo>
                <a:close/>
              </a:path>
            </a:pathLst>
          </a:custGeom>
          <a:solidFill>
            <a:srgbClr val="E30311"/>
          </a:solidFill>
        </p:spPr>
        <p:txBody>
          <a:bodyPr wrap="square" lIns="0" tIns="0" rIns="0" bIns="0" rtlCol="0"/>
          <a:lstStyle/>
          <a:p>
            <a:endParaRPr sz="1471" dirty="0"/>
          </a:p>
        </p:txBody>
      </p:sp>
      <p:sp>
        <p:nvSpPr>
          <p:cNvPr id="25" name="object 71">
            <a:extLst>
              <a:ext uri="{FF2B5EF4-FFF2-40B4-BE49-F238E27FC236}">
                <a16:creationId xmlns:a16="http://schemas.microsoft.com/office/drawing/2014/main" id="{C111DFA8-5B57-45F0-9831-42FB4205F1CC}"/>
              </a:ext>
            </a:extLst>
          </p:cNvPr>
          <p:cNvSpPr/>
          <p:nvPr/>
        </p:nvSpPr>
        <p:spPr>
          <a:xfrm>
            <a:off x="6737375" y="1977382"/>
            <a:ext cx="248778" cy="182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71" dirty="0"/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4BC618FC-53E5-4BEE-A990-E70FA7012379}"/>
              </a:ext>
            </a:extLst>
          </p:cNvPr>
          <p:cNvSpPr txBox="1"/>
          <p:nvPr/>
        </p:nvSpPr>
        <p:spPr>
          <a:xfrm>
            <a:off x="4525887" y="7097855"/>
            <a:ext cx="16172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800" b="1" spc="-5" dirty="0">
                <a:latin typeface="Calibri"/>
                <a:cs typeface="Calibri"/>
              </a:rPr>
              <a:t>Ochranná větrací mřížka jednoduchá  </a:t>
            </a:r>
            <a:endParaRPr sz="800" b="1" dirty="0">
              <a:latin typeface="Calibri"/>
              <a:cs typeface="Calibri"/>
            </a:endParaRPr>
          </a:p>
        </p:txBody>
      </p:sp>
      <p:graphicFrame>
        <p:nvGraphicFramePr>
          <p:cNvPr id="34" name="Tabulka 21">
            <a:extLst>
              <a:ext uri="{FF2B5EF4-FFF2-40B4-BE49-F238E27FC236}">
                <a16:creationId xmlns:a16="http://schemas.microsoft.com/office/drawing/2014/main" id="{B35FF40B-8CB5-4816-A664-2406FDD52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876361"/>
              </p:ext>
            </p:extLst>
          </p:nvPr>
        </p:nvGraphicFramePr>
        <p:xfrm>
          <a:off x="325392" y="7424297"/>
          <a:ext cx="6616170" cy="20863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5220">
                  <a:extLst>
                    <a:ext uri="{9D8B030D-6E8A-4147-A177-3AD203B41FA5}">
                      <a16:colId xmlns:a16="http://schemas.microsoft.com/office/drawing/2014/main" val="3126115952"/>
                    </a:ext>
                  </a:extLst>
                </a:gridCol>
                <a:gridCol w="5250950">
                  <a:extLst>
                    <a:ext uri="{9D8B030D-6E8A-4147-A177-3AD203B41FA5}">
                      <a16:colId xmlns:a16="http://schemas.microsoft.com/office/drawing/2014/main" val="1122730065"/>
                    </a:ext>
                  </a:extLst>
                </a:gridCol>
              </a:tblGrid>
              <a:tr h="303624">
                <a:tc>
                  <a:txBody>
                    <a:bodyPr/>
                    <a:lstStyle/>
                    <a:p>
                      <a:pPr algn="l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Materiál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i="0" u="none" strike="noStrike" baseline="0" dirty="0">
                          <a:solidFill>
                            <a:srgbClr val="21212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  (polypropylen) </a:t>
                      </a:r>
                      <a:endParaRPr lang="cs-CZ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214957"/>
                  </a:ext>
                </a:extLst>
              </a:tr>
              <a:tr h="289640">
                <a:tc>
                  <a:txBody>
                    <a:bodyPr/>
                    <a:lstStyle/>
                    <a:p>
                      <a:pPr marL="0" marR="0" lvl="0" indent="0" algn="l" defTabSz="7199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</a:rPr>
                        <a:t>Odolnost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odolná proti nárazu, odolná vůči povětrnostním vlivům, UV stabilizovaná</a:t>
                      </a:r>
                      <a:endParaRPr lang="cs-CZ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7107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7199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</a:rPr>
                        <a:t>Kód výrobku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446132"/>
                  </a:ext>
                </a:extLst>
              </a:tr>
              <a:tr h="296451">
                <a:tc>
                  <a:txBody>
                    <a:bodyPr/>
                    <a:lstStyle/>
                    <a:p>
                      <a:r>
                        <a:rPr lang="cs-CZ" sz="1100" b="1" dirty="0"/>
                        <a:t>Barvy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944068"/>
                  </a:ext>
                </a:extLst>
              </a:tr>
              <a:tr h="303624">
                <a:tc>
                  <a:txBody>
                    <a:bodyPr/>
                    <a:lstStyle/>
                    <a:p>
                      <a:r>
                        <a:rPr lang="cs-CZ" sz="1100" b="1" dirty="0"/>
                        <a:t>Rozměr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/>
                        <a:t>Základna 26 mm, výška hrotů 60 mm, délka 1000 mm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64946"/>
                  </a:ext>
                </a:extLst>
              </a:tr>
              <a:tr h="303624">
                <a:tc>
                  <a:txBody>
                    <a:bodyPr/>
                    <a:lstStyle/>
                    <a:p>
                      <a:r>
                        <a:rPr lang="cs-CZ" sz="1100" b="1" dirty="0"/>
                        <a:t>Balení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/>
                        <a:t>200 ks / 200 </a:t>
                      </a:r>
                      <a:r>
                        <a:rPr lang="cs-CZ" sz="1100" b="1" dirty="0" err="1"/>
                        <a:t>bm</a:t>
                      </a:r>
                      <a:endParaRPr lang="cs-CZ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97502"/>
                  </a:ext>
                </a:extLst>
              </a:tr>
              <a:tr h="303624">
                <a:tc>
                  <a:txBody>
                    <a:bodyPr/>
                    <a:lstStyle/>
                    <a:p>
                      <a:r>
                        <a:rPr lang="cs-CZ" sz="1100" b="1" dirty="0"/>
                        <a:t>Hmotnost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/>
                        <a:t>0,073 kg / ks - 15 kg / bal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726411"/>
                  </a:ext>
                </a:extLst>
              </a:tr>
            </a:tbl>
          </a:graphicData>
        </a:graphic>
      </p:graphicFrame>
      <p:sp>
        <p:nvSpPr>
          <p:cNvPr id="32" name="object 4">
            <a:extLst>
              <a:ext uri="{FF2B5EF4-FFF2-40B4-BE49-F238E27FC236}">
                <a16:creationId xmlns:a16="http://schemas.microsoft.com/office/drawing/2014/main" id="{5A4E5312-9938-AB53-1737-C359A6A9BB60}"/>
              </a:ext>
            </a:extLst>
          </p:cNvPr>
          <p:cNvSpPr txBox="1"/>
          <p:nvPr/>
        </p:nvSpPr>
        <p:spPr>
          <a:xfrm>
            <a:off x="389299" y="3953506"/>
            <a:ext cx="3210356" cy="68134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85725" marR="5080" indent="9525" algn="just">
              <a:lnSpc>
                <a:spcPct val="95800"/>
              </a:lnSpc>
              <a:spcBef>
                <a:spcPts val="145"/>
              </a:spcBef>
            </a:pPr>
            <a:r>
              <a:rPr lang="cs-CZ" sz="1100" b="1" dirty="0"/>
              <a:t>Montáž:</a:t>
            </a:r>
          </a:p>
          <a:p>
            <a:pPr marL="85725" marR="5080" indent="9525">
              <a:lnSpc>
                <a:spcPct val="95800"/>
              </a:lnSpc>
              <a:spcBef>
                <a:spcPts val="145"/>
              </a:spcBef>
            </a:pPr>
            <a:r>
              <a:rPr lang="cs-CZ" sz="1100" dirty="0"/>
              <a:t>Ochranná větrací mřížka se přibíjí na okapovou lať (první lať na okapové hraně) pomocí hřebíků ve vzdálenosti cca 10 – 15 cm</a:t>
            </a:r>
            <a:endParaRPr lang="cs-CZ" sz="1100" i="0" dirty="0">
              <a:effectLst/>
            </a:endParaRPr>
          </a:p>
        </p:txBody>
      </p:sp>
      <p:graphicFrame>
        <p:nvGraphicFramePr>
          <p:cNvPr id="4" name="Tabulka 6">
            <a:extLst>
              <a:ext uri="{FF2B5EF4-FFF2-40B4-BE49-F238E27FC236}">
                <a16:creationId xmlns:a16="http://schemas.microsoft.com/office/drawing/2014/main" id="{16CB7093-625A-43B0-1D3E-E8F3F1619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35026"/>
              </p:ext>
            </p:extLst>
          </p:nvPr>
        </p:nvGraphicFramePr>
        <p:xfrm>
          <a:off x="1694578" y="8031171"/>
          <a:ext cx="5236351" cy="5672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06329">
                  <a:extLst>
                    <a:ext uri="{9D8B030D-6E8A-4147-A177-3AD203B41FA5}">
                      <a16:colId xmlns:a16="http://schemas.microsoft.com/office/drawing/2014/main" val="3561179410"/>
                    </a:ext>
                  </a:extLst>
                </a:gridCol>
                <a:gridCol w="2630022">
                  <a:extLst>
                    <a:ext uri="{9D8B030D-6E8A-4147-A177-3AD203B41FA5}">
                      <a16:colId xmlns:a16="http://schemas.microsoft.com/office/drawing/2014/main" val="1058108054"/>
                    </a:ext>
                  </a:extLst>
                </a:gridCol>
              </a:tblGrid>
              <a:tr h="258277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47574100060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47575100060</a:t>
                      </a:r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385260"/>
                  </a:ext>
                </a:extLst>
              </a:tr>
              <a:tr h="308931"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solidFill>
                            <a:schemeClr val="tx1"/>
                          </a:solidFill>
                        </a:rPr>
                        <a:t>červená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/>
                        <a:t>černá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894141"/>
                  </a:ext>
                </a:extLst>
              </a:tr>
            </a:tbl>
          </a:graphicData>
        </a:graphic>
      </p:graphicFrame>
      <p:sp>
        <p:nvSpPr>
          <p:cNvPr id="16" name="Obdélník 15">
            <a:extLst>
              <a:ext uri="{FF2B5EF4-FFF2-40B4-BE49-F238E27FC236}">
                <a16:creationId xmlns:a16="http://schemas.microsoft.com/office/drawing/2014/main" id="{E00A5D06-8205-8103-E51B-D4D8FCC7BA88}"/>
              </a:ext>
            </a:extLst>
          </p:cNvPr>
          <p:cNvSpPr/>
          <p:nvPr/>
        </p:nvSpPr>
        <p:spPr>
          <a:xfrm>
            <a:off x="389299" y="2513722"/>
            <a:ext cx="321035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Ochranná větrací mřížka jednoduchá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vytváří funkční a estetické zakončení okapní hrany u okapu střechy. </a:t>
            </a: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1100" b="0" i="0" dirty="0">
                <a:effectLst/>
              </a:rPr>
              <a:t>e určena pro montáž na první lať v okapové hraně, kde díky </a:t>
            </a:r>
            <a:r>
              <a:rPr lang="cs-CZ" sz="1100" b="0" i="0" dirty="0">
                <a:solidFill>
                  <a:srgbClr val="333333"/>
                </a:solidFill>
                <a:effectLst/>
              </a:rPr>
              <a:t>měkkým hřebenovým lamelám </a:t>
            </a:r>
            <a:r>
              <a:rPr lang="cs-CZ" sz="1100" b="0" i="0" dirty="0">
                <a:effectLst/>
              </a:rPr>
              <a:t>zabezpečuje uzavření spodního profilu tašky proti vletu ptáků a zároveň přivádí vzduchu do střešní konstrukce. 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Instalace se provádí přibitím na první lať.  </a:t>
            </a:r>
            <a:endParaRPr lang="cs-CZ" sz="11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3" name="Picture 2" descr="Větrací mřížka jednoduchá 60 mm">
            <a:extLst>
              <a:ext uri="{FF2B5EF4-FFF2-40B4-BE49-F238E27FC236}">
                <a16:creationId xmlns:a16="http://schemas.microsoft.com/office/drawing/2014/main" id="{5030734B-9432-B45D-5803-020C31A5D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t="26645" r="23793" b="29759"/>
          <a:stretch/>
        </p:blipFill>
        <p:spPr bwMode="auto">
          <a:xfrm>
            <a:off x="3807280" y="4829912"/>
            <a:ext cx="3054484" cy="226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82A871C-2E8C-6231-E264-89FC172A5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9" y="4684631"/>
            <a:ext cx="3318719" cy="2428875"/>
          </a:xfrm>
          <a:prstGeom prst="rect">
            <a:avLst/>
          </a:prstGeom>
        </p:spPr>
      </p:pic>
      <p:pic>
        <p:nvPicPr>
          <p:cNvPr id="1028" name="Picture 4" descr="Obr. 1 Větrací mřížka – realizace">
            <a:extLst>
              <a:ext uri="{FF2B5EF4-FFF2-40B4-BE49-F238E27FC236}">
                <a16:creationId xmlns:a16="http://schemas.microsoft.com/office/drawing/2014/main" id="{C765DA3A-7D58-2B6C-CA5D-F62678E5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2639334"/>
            <a:ext cx="2729359" cy="204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944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1877</TotalTime>
  <Words>195</Words>
  <Application>Microsoft Office PowerPoint</Application>
  <PresentationFormat>Vlastní</PresentationFormat>
  <Paragraphs>24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Zdeněk Štofaňak</dc:creator>
  <cp:lastModifiedBy>Zdeněk Štofaňak</cp:lastModifiedBy>
  <cp:revision>41</cp:revision>
  <cp:lastPrinted>2022-06-02T11:43:36Z</cp:lastPrinted>
  <dcterms:created xsi:type="dcterms:W3CDTF">2020-07-02T06:03:26Z</dcterms:created>
  <dcterms:modified xsi:type="dcterms:W3CDTF">2022-06-02T11:44:16Z</dcterms:modified>
</cp:coreProperties>
</file>